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084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налоги 1951,3 тыс.руб.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НДФЛ-646,0 тыс.руб</c:v>
                </c:pt>
                <c:pt idx="1">
                  <c:v>Налог на имущество-68,0 тыс.руб</c:v>
                </c:pt>
                <c:pt idx="2">
                  <c:v>Акцизы-992,3 тыс.руб</c:v>
                </c:pt>
                <c:pt idx="3">
                  <c:v>Земельный налог-185,0 тыс.руб</c:v>
                </c:pt>
                <c:pt idx="4">
                  <c:v>Аренда имущества-60,0 тыс.руб.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646</c:v>
                </c:pt>
                <c:pt idx="1">
                  <c:v>68</c:v>
                </c:pt>
                <c:pt idx="2">
                  <c:v>992.3</c:v>
                </c:pt>
                <c:pt idx="3">
                  <c:v>185</c:v>
                </c:pt>
                <c:pt idx="4">
                  <c:v>60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758619120244235"/>
          <c:y val="0.28100365116186005"/>
          <c:w val="0.4640784839022597"/>
          <c:h val="0.630590273188394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7"/>
          <c:dPt>
            <c:idx val="0"/>
            <c:spPr>
              <a:solidFill>
                <a:srgbClr val="00B050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prst="slope"/>
              </a:sp3d>
            </c:spPr>
          </c:dPt>
          <c:dPt>
            <c:idx val="2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обеспеченности-4528,8</c:v>
                </c:pt>
                <c:pt idx="1">
                  <c:v>Субсидии  на сбалансированность -4189,6</c:v>
                </c:pt>
                <c:pt idx="2">
                  <c:v>Субвенции на осуществление воинского учета-83,0</c:v>
                </c:pt>
                <c:pt idx="3">
                  <c:v>Субвенции  на выполнение передаваемых полномочий -0,1</c:v>
                </c:pt>
                <c:pt idx="4">
                  <c:v>Иные межбюджетные трансферты-120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4528.8</c:v>
                </c:pt>
                <c:pt idx="1">
                  <c:v>4189.6000000000004</c:v>
                </c:pt>
                <c:pt idx="2">
                  <c:v>83</c:v>
                </c:pt>
                <c:pt idx="3">
                  <c:v>0.1</c:v>
                </c:pt>
                <c:pt idx="4">
                  <c:v>120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303519378171224"/>
          <c:y val="5.6975338026719821E-2"/>
          <c:w val="0.29270259815034727"/>
          <c:h val="0.9430246619732801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1.4183386532907735E-2"/>
          <c:y val="4.4929318314060059E-2"/>
        </c:manualLayout>
      </c:layout>
      <c:txPr>
        <a:bodyPr/>
        <a:lstStyle/>
        <a:p>
          <a:pPr>
            <a:defRPr sz="4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10872,8 тыс.руб.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НАЛОГОВЫЕ И НЕНАЛОГОВЫЕ ДОХОДЫ-1951,3 тыс.руб   </c:v>
                </c:pt>
                <c:pt idx="1">
                  <c:v>БЕЗВОЗМЕЗДНЫЕ ПОСТУПЛЕНИЯ-8921,5 тыс.руб                                         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1951.3</c:v>
                </c:pt>
                <c:pt idx="1">
                  <c:v>8921.5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sz="4000" dirty="0"/>
              <a:t>10872,8</a:t>
            </a:r>
          </a:p>
        </c:rich>
      </c:tx>
      <c:layout>
        <c:manualLayout>
          <c:xMode val="edge"/>
          <c:yMode val="edge"/>
          <c:x val="0.2252470390102034"/>
          <c:y val="2.7324819933935353E-2"/>
        </c:manualLayout>
      </c:layout>
    </c:title>
    <c:plotArea>
      <c:layout>
        <c:manualLayout>
          <c:layoutTarget val="inner"/>
          <c:xMode val="edge"/>
          <c:yMode val="edge"/>
          <c:x val="1.001329551129832E-2"/>
          <c:y val="0.20878646504066059"/>
          <c:w val="0.48709969401115355"/>
          <c:h val="0.7340798205520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10872,8</c:v>
                </c:pt>
              </c:strCache>
            </c:strRef>
          </c:tx>
          <c:explosion val="8"/>
          <c:dPt>
            <c:idx val="5"/>
            <c:explosion val="0"/>
          </c:dPt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0100</c:v>
                </c:pt>
                <c:pt idx="1">
                  <c:v>0203</c:v>
                </c:pt>
                <c:pt idx="2">
                  <c:v>0309</c:v>
                </c:pt>
                <c:pt idx="3">
                  <c:v>0409</c:v>
                </c:pt>
                <c:pt idx="4">
                  <c:v>0501</c:v>
                </c:pt>
                <c:pt idx="5">
                  <c:v>0503</c:v>
                </c:pt>
                <c:pt idx="6">
                  <c:v>0801</c:v>
                </c:pt>
                <c:pt idx="7">
                  <c:v>1001</c:v>
                </c:pt>
                <c:pt idx="8">
                  <c:v>1101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2461.1999999999998</c:v>
                </c:pt>
                <c:pt idx="1">
                  <c:v>83</c:v>
                </c:pt>
                <c:pt idx="2">
                  <c:v>22.9</c:v>
                </c:pt>
                <c:pt idx="3">
                  <c:v>992.3</c:v>
                </c:pt>
                <c:pt idx="4">
                  <c:v>25</c:v>
                </c:pt>
                <c:pt idx="5">
                  <c:v>401.4</c:v>
                </c:pt>
                <c:pt idx="6">
                  <c:v>6735.5</c:v>
                </c:pt>
                <c:pt idx="7">
                  <c:v>131.5</c:v>
                </c:pt>
                <c:pt idx="8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10872,9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0100</c:v>
                </c:pt>
                <c:pt idx="1">
                  <c:v>0203</c:v>
                </c:pt>
                <c:pt idx="2">
                  <c:v>0309</c:v>
                </c:pt>
                <c:pt idx="3">
                  <c:v>0409</c:v>
                </c:pt>
                <c:pt idx="4">
                  <c:v>0501</c:v>
                </c:pt>
                <c:pt idx="5">
                  <c:v>0503</c:v>
                </c:pt>
                <c:pt idx="6">
                  <c:v>0801</c:v>
                </c:pt>
                <c:pt idx="7">
                  <c:v>1001</c:v>
                </c:pt>
                <c:pt idx="8">
                  <c:v>1101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@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10872,10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0100</c:v>
                </c:pt>
                <c:pt idx="1">
                  <c:v>0203</c:v>
                </c:pt>
                <c:pt idx="2">
                  <c:v>0309</c:v>
                </c:pt>
                <c:pt idx="3">
                  <c:v>0409</c:v>
                </c:pt>
                <c:pt idx="4">
                  <c:v>0501</c:v>
                </c:pt>
                <c:pt idx="5">
                  <c:v>0503</c:v>
                </c:pt>
                <c:pt idx="6">
                  <c:v>0801</c:v>
                </c:pt>
                <c:pt idx="7">
                  <c:v>1001</c:v>
                </c:pt>
                <c:pt idx="8">
                  <c:v>1101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756300182638069"/>
          <c:y val="7.6967191438823428E-4"/>
          <c:w val="0.36265726445763558"/>
          <c:h val="0.93648280081555879"/>
        </c:manualLayout>
      </c:layout>
      <c:spPr>
        <a:gradFill>
          <a:gsLst>
            <a:gs pos="20000">
              <a:schemeClr val="accent6">
                <a:lumMod val="60000"/>
                <a:lumOff val="40000"/>
              </a:schemeClr>
            </a:gs>
            <a:gs pos="50000">
              <a:srgbClr val="3891A7">
                <a:tint val="44500"/>
                <a:satMod val="160000"/>
              </a:srgbClr>
            </a:gs>
            <a:gs pos="100000">
              <a:srgbClr val="3891A7">
                <a:tint val="23500"/>
                <a:satMod val="160000"/>
              </a:srgbClr>
            </a:gs>
          </a:gsLst>
          <a:path path="rect">
            <a:fillToRect l="100000" t="100000"/>
          </a:path>
        </a:gradFill>
        <a:ln>
          <a:gradFill>
            <a:gsLst>
              <a:gs pos="0">
                <a:schemeClr val="bg2"/>
              </a:gs>
              <a:gs pos="50000">
                <a:srgbClr val="3891A7">
                  <a:tint val="44500"/>
                  <a:satMod val="160000"/>
                </a:srgbClr>
              </a:gs>
              <a:gs pos="100000">
                <a:srgbClr val="3891A7">
                  <a:tint val="23500"/>
                  <a:satMod val="160000"/>
                </a:srgbClr>
              </a:gs>
            </a:gsLst>
            <a:lin ang="5400000" scaled="0"/>
          </a:gradFill>
        </a:ln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285436578116108"/>
          <c:y val="3.7700524887546071E-2"/>
          <c:w val="0.70052252650321967"/>
          <c:h val="0.877740391419657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spPr>
            <a:ln w="28575">
              <a:noFill/>
            </a:ln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0102</c:v>
                </c:pt>
                <c:pt idx="1">
                  <c:v>0104</c:v>
                </c:pt>
                <c:pt idx="2">
                  <c:v>0106</c:v>
                </c:pt>
                <c:pt idx="3">
                  <c:v>0111</c:v>
                </c:pt>
                <c:pt idx="4">
                  <c:v>0113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464.3</c:v>
                </c:pt>
                <c:pt idx="1">
                  <c:v>1752.9</c:v>
                </c:pt>
                <c:pt idx="2">
                  <c:v>20</c:v>
                </c:pt>
                <c:pt idx="3">
                  <c:v>104</c:v>
                </c:pt>
                <c:pt idx="4">
                  <c:v>120</c:v>
                </c:pt>
              </c:numCache>
            </c:numRef>
          </c:val>
        </c:ser>
        <c:axId val="91300992"/>
        <c:axId val="93348608"/>
      </c:barChart>
      <c:stockChart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0102</c:v>
                </c:pt>
                <c:pt idx="1">
                  <c:v>0104</c:v>
                </c:pt>
                <c:pt idx="2">
                  <c:v>0106</c:v>
                </c:pt>
                <c:pt idx="3">
                  <c:v>0111</c:v>
                </c:pt>
                <c:pt idx="4">
                  <c:v>0113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0102</c:v>
                </c:pt>
                <c:pt idx="1">
                  <c:v>0104</c:v>
                </c:pt>
                <c:pt idx="2">
                  <c:v>0106</c:v>
                </c:pt>
                <c:pt idx="3">
                  <c:v>0111</c:v>
                </c:pt>
                <c:pt idx="4">
                  <c:v>0113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Лист1!$C$1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0102</c:v>
                </c:pt>
                <c:pt idx="1">
                  <c:v>0104</c:v>
                </c:pt>
                <c:pt idx="2">
                  <c:v>0106</c:v>
                </c:pt>
                <c:pt idx="3">
                  <c:v>0111</c:v>
                </c:pt>
                <c:pt idx="4">
                  <c:v>0113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Лист1!$D$1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0102</c:v>
                </c:pt>
                <c:pt idx="1">
                  <c:v>0104</c:v>
                </c:pt>
                <c:pt idx="2">
                  <c:v>0106</c:v>
                </c:pt>
                <c:pt idx="3">
                  <c:v>0111</c:v>
                </c:pt>
                <c:pt idx="4">
                  <c:v>0113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hiLowLines/>
        <c:upDownBars>
          <c:gapWidth val="150"/>
          <c:upBars/>
          <c:downBars/>
        </c:upDownBars>
        <c:axId val="137827456"/>
        <c:axId val="137135616"/>
      </c:stockChart>
      <c:catAx>
        <c:axId val="91300992"/>
        <c:scaling>
          <c:orientation val="minMax"/>
        </c:scaling>
        <c:axPos val="b"/>
        <c:numFmt formatCode="@" sourceLinked="1"/>
        <c:tickLblPos val="nextTo"/>
        <c:crossAx val="93348608"/>
        <c:crosses val="autoZero"/>
        <c:auto val="1"/>
        <c:lblAlgn val="ctr"/>
        <c:lblOffset val="100"/>
      </c:catAx>
      <c:valAx>
        <c:axId val="93348608"/>
        <c:scaling>
          <c:orientation val="minMax"/>
        </c:scaling>
        <c:axPos val="l"/>
        <c:majorGridlines/>
        <c:numFmt formatCode="General" sourceLinked="1"/>
        <c:tickLblPos val="nextTo"/>
        <c:crossAx val="91300992"/>
        <c:crosses val="autoZero"/>
        <c:crossBetween val="between"/>
      </c:valAx>
      <c:valAx>
        <c:axId val="137135616"/>
        <c:scaling>
          <c:orientation val="minMax"/>
        </c:scaling>
        <c:axPos val="r"/>
        <c:numFmt formatCode="General" sourceLinked="1"/>
        <c:tickLblPos val="nextTo"/>
        <c:crossAx val="137827456"/>
        <c:crosses val="max"/>
        <c:crossBetween val="between"/>
      </c:valAx>
      <c:catAx>
        <c:axId val="137827456"/>
        <c:scaling>
          <c:orientation val="minMax"/>
        </c:scaling>
        <c:delete val="1"/>
        <c:axPos val="b"/>
        <c:numFmt formatCode="@" sourceLinked="1"/>
        <c:tickLblPos val="none"/>
        <c:crossAx val="137135616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текущий ремонт дорог</c:v>
                </c:pt>
                <c:pt idx="1">
                  <c:v>содерание в зимний период</c:v>
                </c:pt>
                <c:pt idx="2">
                  <c:v>оформление в собственность 5,6 км</c:v>
                </c:pt>
                <c:pt idx="3">
                  <c:v>ПСД на кап ремонт д.Казанцево ул Приозерная</c:v>
                </c:pt>
                <c:pt idx="4">
                  <c:v>приобретение знаков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440</c:v>
                </c:pt>
                <c:pt idx="2">
                  <c:v>125</c:v>
                </c:pt>
                <c:pt idx="3">
                  <c:v>327.3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текущий ремонт дорог</c:v>
                </c:pt>
                <c:pt idx="1">
                  <c:v>содерание в зимний период</c:v>
                </c:pt>
                <c:pt idx="2">
                  <c:v>оформление в собственность 5,6 км</c:v>
                </c:pt>
                <c:pt idx="3">
                  <c:v>ПСД на кап ремонт д.Казанцево ул Приозерная</c:v>
                </c:pt>
                <c:pt idx="4">
                  <c:v>приобретение знаков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251.8</c:v>
                </c:pt>
                <c:pt idx="1">
                  <c:v>440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текущий ремонт дорог</c:v>
                </c:pt>
                <c:pt idx="1">
                  <c:v>содерание в зимний период</c:v>
                </c:pt>
                <c:pt idx="2">
                  <c:v>оформление в собственность 5,6 км</c:v>
                </c:pt>
                <c:pt idx="3">
                  <c:v>ПСД на кап ремонт д.Казанцево ул Приозерная</c:v>
                </c:pt>
                <c:pt idx="4">
                  <c:v>приобретение знаков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251.8</c:v>
                </c:pt>
                <c:pt idx="1">
                  <c:v>440</c:v>
                </c:pt>
                <c:pt idx="2">
                  <c:v>0</c:v>
                </c:pt>
                <c:pt idx="3">
                  <c:v>0</c:v>
                </c:pt>
                <c:pt idx="4">
                  <c:v>145.30000000000001</c:v>
                </c:pt>
              </c:numCache>
            </c:numRef>
          </c:val>
        </c:ser>
        <c:shape val="pyramid"/>
        <c:axId val="45727104"/>
        <c:axId val="137097984"/>
        <c:axId val="0"/>
      </c:bar3DChart>
      <c:catAx>
        <c:axId val="4572710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7097984"/>
        <c:crosses val="autoZero"/>
        <c:auto val="1"/>
        <c:lblAlgn val="ctr"/>
        <c:lblOffset val="100"/>
      </c:catAx>
      <c:valAx>
        <c:axId val="137097984"/>
        <c:scaling>
          <c:orientation val="minMax"/>
        </c:scaling>
        <c:axPos val="b"/>
        <c:majorGridlines/>
        <c:numFmt formatCode="General" sourceLinked="1"/>
        <c:tickLblPos val="nextTo"/>
        <c:crossAx val="45727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уличное освещение</c:v>
                </c:pt>
                <c:pt idx="1">
                  <c:v>содержание кладбищ</c:v>
                </c:pt>
                <c:pt idx="2">
                  <c:v>вывоз ТБО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301.39999999999998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уличное освещение</c:v>
                </c:pt>
                <c:pt idx="1">
                  <c:v>содержание кладбищ</c:v>
                </c:pt>
                <c:pt idx="2">
                  <c:v>вывоз ТБО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7.083333333333329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уличное освещение</c:v>
                </c:pt>
                <c:pt idx="1">
                  <c:v>содержание кладбищ</c:v>
                </c:pt>
                <c:pt idx="2">
                  <c:v>вывоз ТБО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hape val="cone"/>
        <c:axId val="92873856"/>
        <c:axId val="92876800"/>
        <c:axId val="0"/>
      </c:bar3DChart>
      <c:catAx>
        <c:axId val="928738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92876800"/>
        <c:crosses val="autoZero"/>
        <c:auto val="1"/>
        <c:lblAlgn val="ctr"/>
        <c:lblOffset val="100"/>
      </c:catAx>
      <c:valAx>
        <c:axId val="92876800"/>
        <c:scaling>
          <c:orientation val="minMax"/>
        </c:scaling>
        <c:axPos val="l"/>
        <c:majorGridlines/>
        <c:numFmt formatCode="General" sourceLinked="1"/>
        <c:tickLblPos val="nextTo"/>
        <c:crossAx val="92873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0349906655251808"/>
          <c:y val="1.2962030094068695E-2"/>
          <c:w val="0.41222394134856483"/>
          <c:h val="0.9033834520669696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Лист1!$A$2:$A$14</c:f>
              <c:strCache>
                <c:ptCount val="13"/>
                <c:pt idx="0">
                  <c:v>Заработная плата    </c:v>
                </c:pt>
                <c:pt idx="1">
                  <c:v>Прочие выплаты  </c:v>
                </c:pt>
                <c:pt idx="2">
                  <c:v>Начисления на выплаты по оплате труда</c:v>
                </c:pt>
                <c:pt idx="3">
                  <c:v>Услуги связи  </c:v>
                </c:pt>
                <c:pt idx="4">
                  <c:v>Транспортные услуги         </c:v>
                </c:pt>
                <c:pt idx="5">
                  <c:v>Коммунальные услуги  </c:v>
                </c:pt>
                <c:pt idx="6">
                  <c:v>Работы, услуги по содержанию  имущества    </c:v>
                </c:pt>
                <c:pt idx="7">
                  <c:v>Прочие работы, услуги    </c:v>
                </c:pt>
                <c:pt idx="8">
                  <c:v>Перечисления другим бюджетам</c:v>
                </c:pt>
                <c:pt idx="9">
                  <c:v>Пенсии, пособия, </c:v>
                </c:pt>
                <c:pt idx="10">
                  <c:v>Прочие расходы    </c:v>
                </c:pt>
                <c:pt idx="11">
                  <c:v>сновных средств     </c:v>
                </c:pt>
                <c:pt idx="12">
                  <c:v> материальных запасов  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5510.2</c:v>
                </c:pt>
                <c:pt idx="2">
                  <c:v>1624.6</c:v>
                </c:pt>
                <c:pt idx="3">
                  <c:v>95.3</c:v>
                </c:pt>
                <c:pt idx="4">
                  <c:v>13.3</c:v>
                </c:pt>
                <c:pt idx="5">
                  <c:v>1413.1</c:v>
                </c:pt>
                <c:pt idx="6">
                  <c:v>627.70000000000005</c:v>
                </c:pt>
                <c:pt idx="7">
                  <c:v>727.9</c:v>
                </c:pt>
                <c:pt idx="8">
                  <c:v>20</c:v>
                </c:pt>
                <c:pt idx="9">
                  <c:v>131.5</c:v>
                </c:pt>
                <c:pt idx="10">
                  <c:v>249.5</c:v>
                </c:pt>
                <c:pt idx="11">
                  <c:v>100.3</c:v>
                </c:pt>
                <c:pt idx="12">
                  <c:v>359.4</c:v>
                </c:pt>
              </c:numCache>
            </c:numRef>
          </c:val>
        </c:ser>
        <c:axId val="137099904"/>
        <c:axId val="138293248"/>
      </c:barChart>
      <c:catAx>
        <c:axId val="137099904"/>
        <c:scaling>
          <c:orientation val="minMax"/>
        </c:scaling>
        <c:axPos val="l"/>
        <c:tickLblPos val="nextTo"/>
        <c:crossAx val="138293248"/>
        <c:crosses val="autoZero"/>
        <c:auto val="1"/>
        <c:lblAlgn val="ctr"/>
        <c:lblOffset val="100"/>
      </c:catAx>
      <c:valAx>
        <c:axId val="138293248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1370999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03357F-DE56-437E-A783-8C91B8A180E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946F5F-A6A9-44AB-812E-301371A40F7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12776"/>
            <a:ext cx="7498080" cy="3024336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БЮДЖЕТ ЗЮЗИНСКОГО СЕЛЬСОВЕТА НА 2016 ГОД</a:t>
            </a:r>
            <a:endParaRPr lang="ru-RU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5746968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9600" b="1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С</a:t>
            </a:r>
            <a:r>
              <a:rPr lang="ru-RU" sz="6000" b="1" dirty="0" smtClean="0"/>
              <a:t>обственные </a:t>
            </a:r>
            <a:r>
              <a:rPr lang="ru-RU" sz="6000" b="1" dirty="0" smtClean="0"/>
              <a:t>налоги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83568" y="2132856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БЕЗВОЗМЕЗДНЫЕ ПОСТУПЛЕНИЯ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404664"/>
          <a:ext cx="889248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Всего доходов</a:t>
            </a:r>
            <a:endParaRPr lang="ru-RU" sz="66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736848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Расходы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87624" y="1484784"/>
          <a:ext cx="77048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ОБЩЕГОСУДАРСТВЕННЫЕ ВОПРОСЫ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2016г.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43608" y="1397000"/>
          <a:ext cx="8100392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Дорожное хозяйство (дорожные фонды) 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71600" y="1397000"/>
          <a:ext cx="792088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/>
              <a:t>Благоустройство</a:t>
            </a:r>
            <a:endParaRPr lang="ru-RU" sz="6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43608" y="1397000"/>
          <a:ext cx="784887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Расходы</a:t>
            </a:r>
            <a:r>
              <a:rPr lang="ru-RU" sz="6600" b="1" dirty="0" smtClean="0"/>
              <a:t> по ЭКР</a:t>
            </a:r>
            <a:endParaRPr lang="ru-RU" sz="66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59632" y="1340768"/>
          <a:ext cx="734481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36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БЮДЖЕТ ЗЮЗИНСКОГО СЕЛЬСОВЕТА НА 2016 ГОД</vt:lpstr>
      <vt:lpstr>Собственные налоги </vt:lpstr>
      <vt:lpstr>БЕЗВОЗМЕЗДНЫЕ ПОСТУПЛЕНИЯ</vt:lpstr>
      <vt:lpstr>Всего доходов</vt:lpstr>
      <vt:lpstr>Расходы бюджета</vt:lpstr>
      <vt:lpstr>ОБЩЕГОСУДАРСТВЕННЫЕ ВОПРОСЫ 2016г.</vt:lpstr>
      <vt:lpstr>Дорожное хозяйство (дорожные фонды) </vt:lpstr>
      <vt:lpstr>Благоустройство</vt:lpstr>
      <vt:lpstr>Расходы по ЭКР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ЗЮЗИНСКОГО СЕЛЬСОВЕТА НА 2016 ГОД</dc:title>
  <dc:creator>Work</dc:creator>
  <cp:lastModifiedBy>Work</cp:lastModifiedBy>
  <cp:revision>19</cp:revision>
  <dcterms:created xsi:type="dcterms:W3CDTF">2015-11-24T15:15:12Z</dcterms:created>
  <dcterms:modified xsi:type="dcterms:W3CDTF">2015-11-24T18:20:34Z</dcterms:modified>
</cp:coreProperties>
</file>