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8.xml" ContentType="application/vnd.openxmlformats-officedocument.drawingml.char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7.xml" ContentType="application/vnd.openxmlformats-officedocument.drawingml.char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56" r:id="rId3"/>
    <p:sldId id="257" r:id="rId4"/>
    <p:sldId id="259" r:id="rId5"/>
    <p:sldId id="260" r:id="rId6"/>
    <p:sldId id="261" r:id="rId7"/>
    <p:sldId id="263" r:id="rId8"/>
    <p:sldId id="262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9084" autoAdjust="0"/>
  </p:normalViewPr>
  <p:slideViewPr>
    <p:cSldViewPr>
      <p:cViewPr varScale="1">
        <p:scale>
          <a:sx n="73" d="100"/>
          <a:sy n="73" d="100"/>
        </p:scale>
        <p:origin x="-129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_Microsoft_Office_Excel_2007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_Microsoft_Office_Excel_2007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_Microsoft_Office_Excel_2007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_Microsoft_Office_Excel_2007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_Microsoft_Office_Excel_2007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_Microsoft_Office_Excel_2007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_Microsoft_Office_Excel_2007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_Microsoft_Office_Excel_20078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собственные налоги 1951,3 тыс.руб.</c:v>
                </c:pt>
              </c:strCache>
            </c:strRef>
          </c:tx>
          <c:dLbls>
            <c:showVal val="1"/>
            <c:showLeaderLines val="1"/>
          </c:dLbls>
          <c:cat>
            <c:strRef>
              <c:f>Лист1!$A$2:$A$6</c:f>
              <c:strCache>
                <c:ptCount val="5"/>
                <c:pt idx="0">
                  <c:v>НДФЛ-646,0 тыс.руб</c:v>
                </c:pt>
                <c:pt idx="1">
                  <c:v>Налог на имущество-68,0 тыс.руб</c:v>
                </c:pt>
                <c:pt idx="2">
                  <c:v>Акцизы-992,3 тыс.руб</c:v>
                </c:pt>
                <c:pt idx="3">
                  <c:v>Земельный налог-185,0 тыс.руб</c:v>
                </c:pt>
                <c:pt idx="4">
                  <c:v>Аренда имущества-60,0 тыс.руб.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646</c:v>
                </c:pt>
                <c:pt idx="1">
                  <c:v>68</c:v>
                </c:pt>
                <c:pt idx="2">
                  <c:v>992.3</c:v>
                </c:pt>
                <c:pt idx="3">
                  <c:v>185</c:v>
                </c:pt>
                <c:pt idx="4">
                  <c:v>60</c:v>
                </c:pt>
              </c:numCache>
            </c:numRef>
          </c:val>
        </c:ser>
        <c:firstSliceAng val="0"/>
      </c:pieChart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plotArea>
      <c:layout>
        <c:manualLayout>
          <c:layoutTarget val="inner"/>
          <c:xMode val="edge"/>
          <c:yMode val="edge"/>
          <c:x val="0.11758619120244235"/>
          <c:y val="0.28100365116186005"/>
          <c:w val="0.4640784839022597"/>
          <c:h val="0.63059027318839433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.</c:v>
                </c:pt>
              </c:strCache>
            </c:strRef>
          </c:tx>
          <c:explosion val="7"/>
          <c:dPt>
            <c:idx val="0"/>
            <c:spPr>
              <a:solidFill>
                <a:srgbClr val="00B050"/>
              </a:solidFill>
              <a:effectLst>
                <a:outerShdw sx="1000" sy="1000" algn="ctr" rotWithShape="0">
                  <a:srgbClr val="000000"/>
                </a:outerShdw>
              </a:effectLst>
              <a:scene3d>
                <a:camera prst="orthographicFront"/>
                <a:lightRig rig="threePt" dir="t"/>
              </a:scene3d>
              <a:sp3d>
                <a:bevelT prst="slope"/>
              </a:sp3d>
            </c:spPr>
          </c:dPt>
          <c:dPt>
            <c:idx val="2"/>
            <c:spPr>
              <a:gradFill>
                <a:gsLst>
                  <a:gs pos="0">
                    <a:schemeClr val="accent1">
                      <a:tint val="66000"/>
                      <a:satMod val="160000"/>
                    </a:schemeClr>
                  </a:gs>
                  <a:gs pos="50000">
                    <a:schemeClr val="accent1">
                      <a:tint val="44500"/>
                      <a:satMod val="160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5400000" scaled="0"/>
              </a:gradFill>
            </c:spPr>
          </c:dPt>
          <c:dLbls>
            <c:showVal val="1"/>
            <c:showLeaderLines val="1"/>
          </c:dLbls>
          <c:cat>
            <c:strRef>
              <c:f>Лист1!$A$2:$A$6</c:f>
              <c:strCache>
                <c:ptCount val="5"/>
                <c:pt idx="0">
                  <c:v>Дотации на выравнивание бюджетной обеспеченности-4528,8</c:v>
                </c:pt>
                <c:pt idx="1">
                  <c:v>Субсидии  на сбалансированность -4189,6</c:v>
                </c:pt>
                <c:pt idx="2">
                  <c:v>Субвенции на осуществление воинского учета-83,0</c:v>
                </c:pt>
                <c:pt idx="3">
                  <c:v>Субвенции  на выполнение передаваемых полномочий -0,1</c:v>
                </c:pt>
                <c:pt idx="4">
                  <c:v>Иные межбюджетные трансферты-120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4528.8</c:v>
                </c:pt>
                <c:pt idx="1">
                  <c:v>4189.6000000000004</c:v>
                </c:pt>
                <c:pt idx="2">
                  <c:v>83</c:v>
                </c:pt>
                <c:pt idx="3">
                  <c:v>0.1</c:v>
                </c:pt>
                <c:pt idx="4">
                  <c:v>120</c:v>
                </c:pt>
              </c:numCache>
            </c:numRef>
          </c:val>
        </c:ser>
        <c:firstSliceAng val="0"/>
      </c:pieChart>
    </c:plotArea>
    <c:legend>
      <c:legendPos val="r"/>
      <c:layout>
        <c:manualLayout>
          <c:xMode val="edge"/>
          <c:yMode val="edge"/>
          <c:x val="0.62303519378171224"/>
          <c:y val="5.6975338026719821E-2"/>
          <c:w val="0.29270259815034727"/>
          <c:h val="0.94302466197328016"/>
        </c:manualLayout>
      </c:layout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layout>
        <c:manualLayout>
          <c:xMode val="edge"/>
          <c:yMode val="edge"/>
          <c:x val="1.4183386532907735E-2"/>
          <c:y val="4.4929318314060059E-2"/>
        </c:manualLayout>
      </c:layout>
      <c:txPr>
        <a:bodyPr/>
        <a:lstStyle/>
        <a:p>
          <a:pPr>
            <a:defRPr sz="480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title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10872,8 тыс.руб.</c:v>
                </c:pt>
              </c:strCache>
            </c:strRef>
          </c:tx>
          <c:explosion val="25"/>
          <c:dLbls>
            <c:showVal val="1"/>
            <c:showLeaderLines val="1"/>
          </c:dLbls>
          <c:cat>
            <c:strRef>
              <c:f>Лист1!$A$2:$A$5</c:f>
              <c:strCache>
                <c:ptCount val="2"/>
                <c:pt idx="0">
                  <c:v>НАЛОГОВЫЕ И НЕНАЛОГОВЫЕ ДОХОДЫ-1951,3 тыс.руб   </c:v>
                </c:pt>
                <c:pt idx="1">
                  <c:v>БЕЗВОЗМЕЗДНЫЕ ПОСТУПЛЕНИЯ-8921,5 тыс.руб                                           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1951.3</c:v>
                </c:pt>
                <c:pt idx="1">
                  <c:v>8921.5</c:v>
                </c:pt>
              </c:numCache>
            </c:numRef>
          </c:val>
        </c:ser>
      </c:pie3DChart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/>
          <a:lstStyle/>
          <a:p>
            <a:pPr>
              <a:defRPr/>
            </a:pPr>
            <a:r>
              <a:rPr lang="en-US" sz="4000" dirty="0"/>
              <a:t>10872,8</a:t>
            </a:r>
          </a:p>
        </c:rich>
      </c:tx>
      <c:layout>
        <c:manualLayout>
          <c:xMode val="edge"/>
          <c:yMode val="edge"/>
          <c:x val="0.2252470390102034"/>
          <c:y val="2.7324819933935353E-2"/>
        </c:manualLayout>
      </c:layout>
    </c:title>
    <c:plotArea>
      <c:layout>
        <c:manualLayout>
          <c:layoutTarget val="inner"/>
          <c:xMode val="edge"/>
          <c:yMode val="edge"/>
          <c:x val="1.001329551129832E-2"/>
          <c:y val="0.20878646504066059"/>
          <c:w val="0.48709969401115355"/>
          <c:h val="0.73407982055202015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10872,8</c:v>
                </c:pt>
              </c:strCache>
            </c:strRef>
          </c:tx>
          <c:explosion val="8"/>
          <c:dPt>
            <c:idx val="5"/>
            <c:explosion val="0"/>
          </c:dPt>
          <c:dLbls>
            <c:showVal val="1"/>
            <c:showLeaderLines val="1"/>
          </c:dLbls>
          <c:cat>
            <c:strRef>
              <c:f>Лист1!$A$2:$A$10</c:f>
              <c:strCache>
                <c:ptCount val="9"/>
                <c:pt idx="0">
                  <c:v>0100</c:v>
                </c:pt>
                <c:pt idx="1">
                  <c:v>0203</c:v>
                </c:pt>
                <c:pt idx="2">
                  <c:v>0309</c:v>
                </c:pt>
                <c:pt idx="3">
                  <c:v>0409</c:v>
                </c:pt>
                <c:pt idx="4">
                  <c:v>0501</c:v>
                </c:pt>
                <c:pt idx="5">
                  <c:v>0503</c:v>
                </c:pt>
                <c:pt idx="6">
                  <c:v>0801</c:v>
                </c:pt>
                <c:pt idx="7">
                  <c:v>1001</c:v>
                </c:pt>
                <c:pt idx="8">
                  <c:v>1101</c:v>
                </c:pt>
              </c:strCache>
            </c:strRef>
          </c:cat>
          <c:val>
            <c:numRef>
              <c:f>Лист1!$B$2:$B$10</c:f>
              <c:numCache>
                <c:formatCode>General</c:formatCode>
                <c:ptCount val="9"/>
                <c:pt idx="0">
                  <c:v>2461.1999999999998</c:v>
                </c:pt>
                <c:pt idx="1">
                  <c:v>83</c:v>
                </c:pt>
                <c:pt idx="2">
                  <c:v>22.9</c:v>
                </c:pt>
                <c:pt idx="3">
                  <c:v>992.3</c:v>
                </c:pt>
                <c:pt idx="4">
                  <c:v>25</c:v>
                </c:pt>
                <c:pt idx="5">
                  <c:v>401.4</c:v>
                </c:pt>
                <c:pt idx="6">
                  <c:v>6735.5</c:v>
                </c:pt>
                <c:pt idx="7">
                  <c:v>131.5</c:v>
                </c:pt>
                <c:pt idx="8">
                  <c:v>20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10872,9</c:v>
                </c:pt>
              </c:strCache>
            </c:strRef>
          </c:tx>
          <c:cat>
            <c:strRef>
              <c:f>Лист1!$A$2:$A$10</c:f>
              <c:strCache>
                <c:ptCount val="9"/>
                <c:pt idx="0">
                  <c:v>0100</c:v>
                </c:pt>
                <c:pt idx="1">
                  <c:v>0203</c:v>
                </c:pt>
                <c:pt idx="2">
                  <c:v>0309</c:v>
                </c:pt>
                <c:pt idx="3">
                  <c:v>0409</c:v>
                </c:pt>
                <c:pt idx="4">
                  <c:v>0501</c:v>
                </c:pt>
                <c:pt idx="5">
                  <c:v>0503</c:v>
                </c:pt>
                <c:pt idx="6">
                  <c:v>0801</c:v>
                </c:pt>
                <c:pt idx="7">
                  <c:v>1001</c:v>
                </c:pt>
                <c:pt idx="8">
                  <c:v>1101</c:v>
                </c:pt>
              </c:strCache>
            </c:strRef>
          </c:cat>
          <c:val>
            <c:numRef>
              <c:f>Лист1!$C$2:$C$10</c:f>
              <c:numCache>
                <c:formatCode>General</c:formatCode>
                <c:ptCount val="9"/>
                <c:pt idx="0" formatCode="@">
                  <c:v>0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10872,10</c:v>
                </c:pt>
              </c:strCache>
            </c:strRef>
          </c:tx>
          <c:cat>
            <c:strRef>
              <c:f>Лист1!$A$2:$A$10</c:f>
              <c:strCache>
                <c:ptCount val="9"/>
                <c:pt idx="0">
                  <c:v>0100</c:v>
                </c:pt>
                <c:pt idx="1">
                  <c:v>0203</c:v>
                </c:pt>
                <c:pt idx="2">
                  <c:v>0309</c:v>
                </c:pt>
                <c:pt idx="3">
                  <c:v>0409</c:v>
                </c:pt>
                <c:pt idx="4">
                  <c:v>0501</c:v>
                </c:pt>
                <c:pt idx="5">
                  <c:v>0503</c:v>
                </c:pt>
                <c:pt idx="6">
                  <c:v>0801</c:v>
                </c:pt>
                <c:pt idx="7">
                  <c:v>1001</c:v>
                </c:pt>
                <c:pt idx="8">
                  <c:v>1101</c:v>
                </c:pt>
              </c:strCache>
            </c:strRef>
          </c:cat>
          <c:val>
            <c:numRef>
              <c:f>Лист1!$D$2:$D$10</c:f>
              <c:numCache>
                <c:formatCode>General</c:formatCode>
                <c:ptCount val="9"/>
              </c:numCache>
            </c:numRef>
          </c:val>
        </c:ser>
        <c:firstSliceAng val="0"/>
      </c:pieChart>
    </c:plotArea>
    <c:legend>
      <c:legendPos val="r"/>
      <c:layout>
        <c:manualLayout>
          <c:xMode val="edge"/>
          <c:yMode val="edge"/>
          <c:x val="0.61756300182638069"/>
          <c:y val="7.6967191438823428E-4"/>
          <c:w val="0.36265726445763558"/>
          <c:h val="0.93648280081555879"/>
        </c:manualLayout>
      </c:layout>
      <c:spPr>
        <a:gradFill>
          <a:gsLst>
            <a:gs pos="20000">
              <a:schemeClr val="accent6">
                <a:lumMod val="60000"/>
                <a:lumOff val="40000"/>
              </a:schemeClr>
            </a:gs>
            <a:gs pos="50000">
              <a:srgbClr val="3891A7">
                <a:tint val="44500"/>
                <a:satMod val="160000"/>
              </a:srgbClr>
            </a:gs>
            <a:gs pos="100000">
              <a:srgbClr val="3891A7">
                <a:tint val="23500"/>
                <a:satMod val="160000"/>
              </a:srgbClr>
            </a:gs>
          </a:gsLst>
          <a:path path="rect">
            <a:fillToRect l="100000" t="100000"/>
          </a:path>
        </a:gradFill>
        <a:ln>
          <a:gradFill>
            <a:gsLst>
              <a:gs pos="0">
                <a:schemeClr val="bg2"/>
              </a:gs>
              <a:gs pos="50000">
                <a:srgbClr val="3891A7">
                  <a:tint val="44500"/>
                  <a:satMod val="160000"/>
                </a:srgbClr>
              </a:gs>
              <a:gs pos="100000">
                <a:srgbClr val="3891A7">
                  <a:tint val="23500"/>
                  <a:satMod val="160000"/>
                </a:srgbClr>
              </a:gs>
            </a:gsLst>
            <a:lin ang="5400000" scaled="0"/>
          </a:gradFill>
        </a:ln>
      </c:spPr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>
        <c:manualLayout>
          <c:layoutTarget val="inner"/>
          <c:xMode val="edge"/>
          <c:yMode val="edge"/>
          <c:x val="0.10285436578116108"/>
          <c:y val="3.7700524887546071E-2"/>
          <c:w val="0.70052252650321967"/>
          <c:h val="0.87774039141965776"/>
        </c:manualLayout>
      </c:layout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.</c:v>
                </c:pt>
              </c:strCache>
            </c:strRef>
          </c:tx>
          <c:spPr>
            <a:ln w="28575">
              <a:noFill/>
            </a:ln>
          </c:spPr>
          <c:dLbls>
            <c:showVal val="1"/>
          </c:dLbls>
          <c:cat>
            <c:strRef>
              <c:f>Лист1!$A$2:$A$6</c:f>
              <c:strCache>
                <c:ptCount val="5"/>
                <c:pt idx="0">
                  <c:v>0102</c:v>
                </c:pt>
                <c:pt idx="1">
                  <c:v>0104</c:v>
                </c:pt>
                <c:pt idx="2">
                  <c:v>0106</c:v>
                </c:pt>
                <c:pt idx="3">
                  <c:v>0111</c:v>
                </c:pt>
                <c:pt idx="4">
                  <c:v>0113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464.3</c:v>
                </c:pt>
                <c:pt idx="1">
                  <c:v>1752.9</c:v>
                </c:pt>
                <c:pt idx="2">
                  <c:v>20</c:v>
                </c:pt>
                <c:pt idx="3">
                  <c:v>104</c:v>
                </c:pt>
                <c:pt idx="4">
                  <c:v>120</c:v>
                </c:pt>
              </c:numCache>
            </c:numRef>
          </c:val>
        </c:ser>
        <c:axId val="91300992"/>
        <c:axId val="93348608"/>
      </c:barChart>
      <c:stockChart>
        <c:ser>
          <c:idx val="1"/>
          <c:order val="1"/>
          <c:tx>
            <c:strRef>
              <c:f>Лист1!#ССЫЛКА!</c:f>
              <c:strCache>
                <c:ptCount val="1"/>
                <c:pt idx="0">
                  <c:v>#REF!</c:v>
                </c:pt>
              </c:strCache>
            </c:strRef>
          </c:tx>
          <c:spPr>
            <a:ln w="28575">
              <a:noFill/>
            </a:ln>
          </c:spPr>
          <c:marker>
            <c:symbol val="none"/>
          </c:marker>
          <c:cat>
            <c:strRef>
              <c:f>Лист1!$A$2:$A$6</c:f>
              <c:strCache>
                <c:ptCount val="5"/>
                <c:pt idx="0">
                  <c:v>0102</c:v>
                </c:pt>
                <c:pt idx="1">
                  <c:v>0104</c:v>
                </c:pt>
                <c:pt idx="2">
                  <c:v>0106</c:v>
                </c:pt>
                <c:pt idx="3">
                  <c:v>0111</c:v>
                </c:pt>
                <c:pt idx="4">
                  <c:v>0113</c:v>
                </c:pt>
              </c:strCache>
            </c:strRef>
          </c:cat>
          <c:val>
            <c:numRef>
              <c:f>Лист1!#ССЫЛКА!</c:f>
              <c:numCache>
                <c:formatCode>General</c:formatCode>
                <c:ptCount val="1"/>
                <c:pt idx="0">
                  <c:v>1</c:v>
                </c:pt>
              </c:numCache>
            </c:numRef>
          </c:val>
        </c:ser>
        <c:ser>
          <c:idx val="2"/>
          <c:order val="2"/>
          <c:tx>
            <c:strRef>
              <c:f>Лист1!#ССЫЛКА!</c:f>
              <c:strCache>
                <c:ptCount val="1"/>
                <c:pt idx="0">
                  <c:v>#REF!</c:v>
                </c:pt>
              </c:strCache>
            </c:strRef>
          </c:tx>
          <c:spPr>
            <a:ln w="28575">
              <a:noFill/>
            </a:ln>
          </c:spPr>
          <c:marker>
            <c:symbol val="none"/>
          </c:marker>
          <c:cat>
            <c:strRef>
              <c:f>Лист1!$A$2:$A$6</c:f>
              <c:strCache>
                <c:ptCount val="5"/>
                <c:pt idx="0">
                  <c:v>0102</c:v>
                </c:pt>
                <c:pt idx="1">
                  <c:v>0104</c:v>
                </c:pt>
                <c:pt idx="2">
                  <c:v>0106</c:v>
                </c:pt>
                <c:pt idx="3">
                  <c:v>0111</c:v>
                </c:pt>
                <c:pt idx="4">
                  <c:v>0113</c:v>
                </c:pt>
              </c:strCache>
            </c:strRef>
          </c:cat>
          <c:val>
            <c:numRef>
              <c:f>Лист1!#ССЫЛКА!</c:f>
              <c:numCache>
                <c:formatCode>General</c:formatCode>
                <c:ptCount val="1"/>
                <c:pt idx="0">
                  <c:v>1</c:v>
                </c:pt>
              </c:numCache>
            </c:numRef>
          </c:val>
        </c:ser>
        <c:ser>
          <c:idx val="3"/>
          <c:order val="3"/>
          <c:tx>
            <c:strRef>
              <c:f>Лист1!$C$1</c:f>
              <c:strCache>
                <c:ptCount val="1"/>
              </c:strCache>
            </c:strRef>
          </c:tx>
          <c:spPr>
            <a:ln w="28575">
              <a:noFill/>
            </a:ln>
          </c:spPr>
          <c:marker>
            <c:symbol val="none"/>
          </c:marker>
          <c:cat>
            <c:strRef>
              <c:f>Лист1!$A$2:$A$6</c:f>
              <c:strCache>
                <c:ptCount val="5"/>
                <c:pt idx="0">
                  <c:v>0102</c:v>
                </c:pt>
                <c:pt idx="1">
                  <c:v>0104</c:v>
                </c:pt>
                <c:pt idx="2">
                  <c:v>0106</c:v>
                </c:pt>
                <c:pt idx="3">
                  <c:v>0111</c:v>
                </c:pt>
                <c:pt idx="4">
                  <c:v>0113</c:v>
                </c:pt>
              </c:strCache>
            </c:strRef>
          </c:cat>
          <c:val>
            <c:numRef>
              <c:f>Лист1!$C$2:$C$6</c:f>
              <c:numCache>
                <c:formatCode>General</c:formatCode>
                <c:ptCount val="5"/>
              </c:numCache>
            </c:numRef>
          </c:val>
        </c:ser>
        <c:ser>
          <c:idx val="4"/>
          <c:order val="4"/>
          <c:tx>
            <c:strRef>
              <c:f>Лист1!$D$1</c:f>
              <c:strCache>
                <c:ptCount val="1"/>
              </c:strCache>
            </c:strRef>
          </c:tx>
          <c:spPr>
            <a:ln w="28575">
              <a:noFill/>
            </a:ln>
          </c:spPr>
          <c:marker>
            <c:symbol val="none"/>
          </c:marker>
          <c:cat>
            <c:strRef>
              <c:f>Лист1!$A$2:$A$6</c:f>
              <c:strCache>
                <c:ptCount val="5"/>
                <c:pt idx="0">
                  <c:v>0102</c:v>
                </c:pt>
                <c:pt idx="1">
                  <c:v>0104</c:v>
                </c:pt>
                <c:pt idx="2">
                  <c:v>0106</c:v>
                </c:pt>
                <c:pt idx="3">
                  <c:v>0111</c:v>
                </c:pt>
                <c:pt idx="4">
                  <c:v>0113</c:v>
                </c:pt>
              </c:strCache>
            </c:strRef>
          </c:cat>
          <c:val>
            <c:numRef>
              <c:f>Лист1!$D$2:$D$6</c:f>
              <c:numCache>
                <c:formatCode>General</c:formatCode>
                <c:ptCount val="5"/>
              </c:numCache>
            </c:numRef>
          </c:val>
        </c:ser>
        <c:hiLowLines/>
        <c:upDownBars>
          <c:gapWidth val="150"/>
          <c:upBars/>
          <c:downBars/>
        </c:upDownBars>
        <c:axId val="137827456"/>
        <c:axId val="137135616"/>
      </c:stockChart>
      <c:catAx>
        <c:axId val="91300992"/>
        <c:scaling>
          <c:orientation val="minMax"/>
        </c:scaling>
        <c:axPos val="b"/>
        <c:numFmt formatCode="@" sourceLinked="1"/>
        <c:tickLblPos val="nextTo"/>
        <c:crossAx val="93348608"/>
        <c:crosses val="autoZero"/>
        <c:auto val="1"/>
        <c:lblAlgn val="ctr"/>
        <c:lblOffset val="100"/>
      </c:catAx>
      <c:valAx>
        <c:axId val="93348608"/>
        <c:scaling>
          <c:orientation val="minMax"/>
        </c:scaling>
        <c:axPos val="l"/>
        <c:majorGridlines/>
        <c:numFmt formatCode="General" sourceLinked="1"/>
        <c:tickLblPos val="nextTo"/>
        <c:crossAx val="91300992"/>
        <c:crosses val="autoZero"/>
        <c:crossBetween val="between"/>
      </c:valAx>
      <c:valAx>
        <c:axId val="137135616"/>
        <c:scaling>
          <c:orientation val="minMax"/>
        </c:scaling>
        <c:axPos val="r"/>
        <c:numFmt formatCode="General" sourceLinked="1"/>
        <c:tickLblPos val="nextTo"/>
        <c:crossAx val="137827456"/>
        <c:crosses val="max"/>
        <c:crossBetween val="between"/>
      </c:valAx>
      <c:catAx>
        <c:axId val="137827456"/>
        <c:scaling>
          <c:orientation val="minMax"/>
        </c:scaling>
        <c:delete val="1"/>
        <c:axPos val="b"/>
        <c:numFmt formatCode="@" sourceLinked="1"/>
        <c:tickLblPos val="none"/>
        <c:crossAx val="137135616"/>
        <c:auto val="1"/>
        <c:lblAlgn val="ctr"/>
        <c:lblOffset val="100"/>
      </c:catAx>
    </c:plotArea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view3D>
      <c:rAngAx val="1"/>
    </c:view3D>
    <c:plotArea>
      <c:layout/>
      <c:bar3DChart>
        <c:barDir val="bar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2016</c:v>
                </c:pt>
              </c:strCache>
            </c:strRef>
          </c:tx>
          <c:dLbls>
            <c:showVal val="1"/>
          </c:dLbls>
          <c:cat>
            <c:strRef>
              <c:f>Лист1!$A$2:$A$6</c:f>
              <c:strCache>
                <c:ptCount val="5"/>
                <c:pt idx="0">
                  <c:v>текущий ремонт дорог</c:v>
                </c:pt>
                <c:pt idx="1">
                  <c:v>содерание в зимний период</c:v>
                </c:pt>
                <c:pt idx="2">
                  <c:v>оформление в собственность 5,6 км</c:v>
                </c:pt>
                <c:pt idx="3">
                  <c:v>ПСД на кап ремонт д.Казанцево ул Приозерная</c:v>
                </c:pt>
                <c:pt idx="4">
                  <c:v>приобретение знаков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1">
                  <c:v>440</c:v>
                </c:pt>
                <c:pt idx="2">
                  <c:v>125</c:v>
                </c:pt>
                <c:pt idx="3">
                  <c:v>327.3</c:v>
                </c:pt>
                <c:pt idx="4">
                  <c:v>100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2017</c:v>
                </c:pt>
              </c:strCache>
            </c:strRef>
          </c:tx>
          <c:dLbls>
            <c:showVal val="1"/>
          </c:dLbls>
          <c:cat>
            <c:strRef>
              <c:f>Лист1!$A$2:$A$6</c:f>
              <c:strCache>
                <c:ptCount val="5"/>
                <c:pt idx="0">
                  <c:v>текущий ремонт дорог</c:v>
                </c:pt>
                <c:pt idx="1">
                  <c:v>содерание в зимний период</c:v>
                </c:pt>
                <c:pt idx="2">
                  <c:v>оформление в собственность 5,6 км</c:v>
                </c:pt>
                <c:pt idx="3">
                  <c:v>ПСД на кап ремонт д.Казанцево ул Приозерная</c:v>
                </c:pt>
                <c:pt idx="4">
                  <c:v>приобретение знаков</c:v>
                </c:pt>
              </c:strCache>
            </c:strRef>
          </c:cat>
          <c:val>
            <c:numRef>
              <c:f>Лист1!$C$2:$C$6</c:f>
              <c:numCache>
                <c:formatCode>General</c:formatCode>
                <c:ptCount val="5"/>
                <c:pt idx="0">
                  <c:v>251.8</c:v>
                </c:pt>
                <c:pt idx="1">
                  <c:v>440</c:v>
                </c:pt>
                <c:pt idx="2">
                  <c:v>0</c:v>
                </c:pt>
                <c:pt idx="3">
                  <c:v>0</c:v>
                </c:pt>
                <c:pt idx="4">
                  <c:v>100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2018</c:v>
                </c:pt>
              </c:strCache>
            </c:strRef>
          </c:tx>
          <c:dLbls>
            <c:showVal val="1"/>
          </c:dLbls>
          <c:cat>
            <c:strRef>
              <c:f>Лист1!$A$2:$A$6</c:f>
              <c:strCache>
                <c:ptCount val="5"/>
                <c:pt idx="0">
                  <c:v>текущий ремонт дорог</c:v>
                </c:pt>
                <c:pt idx="1">
                  <c:v>содерание в зимний период</c:v>
                </c:pt>
                <c:pt idx="2">
                  <c:v>оформление в собственность 5,6 км</c:v>
                </c:pt>
                <c:pt idx="3">
                  <c:v>ПСД на кап ремонт д.Казанцево ул Приозерная</c:v>
                </c:pt>
                <c:pt idx="4">
                  <c:v>приобретение знаков</c:v>
                </c:pt>
              </c:strCache>
            </c:strRef>
          </c:cat>
          <c:val>
            <c:numRef>
              <c:f>Лист1!$D$2:$D$6</c:f>
              <c:numCache>
                <c:formatCode>General</c:formatCode>
                <c:ptCount val="5"/>
                <c:pt idx="0">
                  <c:v>251.8</c:v>
                </c:pt>
                <c:pt idx="1">
                  <c:v>440</c:v>
                </c:pt>
                <c:pt idx="2">
                  <c:v>0</c:v>
                </c:pt>
                <c:pt idx="3">
                  <c:v>0</c:v>
                </c:pt>
                <c:pt idx="4">
                  <c:v>145.30000000000001</c:v>
                </c:pt>
              </c:numCache>
            </c:numRef>
          </c:val>
        </c:ser>
        <c:shape val="pyramid"/>
        <c:axId val="45727104"/>
        <c:axId val="137097984"/>
        <c:axId val="0"/>
      </c:bar3DChart>
      <c:catAx>
        <c:axId val="45727104"/>
        <c:scaling>
          <c:orientation val="minMax"/>
        </c:scaling>
        <c:axPos val="l"/>
        <c:tickLblPos val="nextTo"/>
        <c:txPr>
          <a:bodyPr/>
          <a:lstStyle/>
          <a:p>
            <a:pPr>
              <a:defRPr b="1"/>
            </a:pPr>
            <a:endParaRPr lang="ru-RU"/>
          </a:p>
        </c:txPr>
        <c:crossAx val="137097984"/>
        <c:crosses val="autoZero"/>
        <c:auto val="1"/>
        <c:lblAlgn val="ctr"/>
        <c:lblOffset val="100"/>
      </c:catAx>
      <c:valAx>
        <c:axId val="137097984"/>
        <c:scaling>
          <c:orientation val="minMax"/>
        </c:scaling>
        <c:axPos val="b"/>
        <c:majorGridlines/>
        <c:numFmt formatCode="General" sourceLinked="1"/>
        <c:tickLblPos val="nextTo"/>
        <c:crossAx val="45727104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2016</c:v>
                </c:pt>
              </c:strCache>
            </c:strRef>
          </c:tx>
          <c:dLbls>
            <c:showVal val="1"/>
          </c:dLbls>
          <c:cat>
            <c:strRef>
              <c:f>Лист1!$A$2:$A$4</c:f>
              <c:strCache>
                <c:ptCount val="3"/>
                <c:pt idx="0">
                  <c:v>уличное освещение</c:v>
                </c:pt>
                <c:pt idx="1">
                  <c:v>содержание кладбищ</c:v>
                </c:pt>
                <c:pt idx="2">
                  <c:v>вывоз ТБО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301.39999999999998</c:v>
                </c:pt>
                <c:pt idx="1">
                  <c:v>50</c:v>
                </c:pt>
                <c:pt idx="2">
                  <c:v>50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2017</c:v>
                </c:pt>
              </c:strCache>
            </c:strRef>
          </c:tx>
          <c:dLbls>
            <c:showVal val="1"/>
          </c:dLbls>
          <c:cat>
            <c:strRef>
              <c:f>Лист1!$A$2:$A$4</c:f>
              <c:strCache>
                <c:ptCount val="3"/>
                <c:pt idx="0">
                  <c:v>уличное освещение</c:v>
                </c:pt>
                <c:pt idx="1">
                  <c:v>содержание кладбищ</c:v>
                </c:pt>
                <c:pt idx="2">
                  <c:v>вывоз ТБО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120</c:v>
                </c:pt>
                <c:pt idx="1">
                  <c:v>10</c:v>
                </c:pt>
                <c:pt idx="2">
                  <c:v>10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2018</c:v>
                </c:pt>
              </c:strCache>
            </c:strRef>
          </c:tx>
          <c:dLbls>
            <c:dLbl>
              <c:idx val="0"/>
              <c:layout>
                <c:manualLayout>
                  <c:x val="7.083333333333329E-2"/>
                  <c:y val="0"/>
                </c:manualLayout>
              </c:layout>
              <c:showVal val="1"/>
            </c:dLbl>
            <c:showVal val="1"/>
          </c:dLbls>
          <c:cat>
            <c:strRef>
              <c:f>Лист1!$A$2:$A$4</c:f>
              <c:strCache>
                <c:ptCount val="3"/>
                <c:pt idx="0">
                  <c:v>уличное освещение</c:v>
                </c:pt>
                <c:pt idx="1">
                  <c:v>содержание кладбищ</c:v>
                </c:pt>
                <c:pt idx="2">
                  <c:v>вывоз ТБО</c:v>
                </c:pt>
              </c:strCache>
            </c:strRef>
          </c:cat>
          <c:val>
            <c:numRef>
              <c:f>Лист1!$D$2:$D$4</c:f>
              <c:numCache>
                <c:formatCode>General</c:formatCode>
                <c:ptCount val="3"/>
                <c:pt idx="0">
                  <c:v>120</c:v>
                </c:pt>
                <c:pt idx="1">
                  <c:v>10</c:v>
                </c:pt>
                <c:pt idx="2">
                  <c:v>10</c:v>
                </c:pt>
              </c:numCache>
            </c:numRef>
          </c:val>
        </c:ser>
        <c:shape val="cone"/>
        <c:axId val="92873856"/>
        <c:axId val="92876800"/>
        <c:axId val="0"/>
      </c:bar3DChart>
      <c:catAx>
        <c:axId val="92873856"/>
        <c:scaling>
          <c:orientation val="minMax"/>
        </c:scaling>
        <c:axPos val="b"/>
        <c:tickLblPos val="nextTo"/>
        <c:txPr>
          <a:bodyPr/>
          <a:lstStyle/>
          <a:p>
            <a:pPr>
              <a:defRPr b="1">
                <a:solidFill>
                  <a:schemeClr val="tx1"/>
                </a:solidFill>
              </a:defRPr>
            </a:pPr>
            <a:endParaRPr lang="ru-RU"/>
          </a:p>
        </c:txPr>
        <c:crossAx val="92876800"/>
        <c:crosses val="autoZero"/>
        <c:auto val="1"/>
        <c:lblAlgn val="ctr"/>
        <c:lblOffset val="100"/>
      </c:catAx>
      <c:valAx>
        <c:axId val="92876800"/>
        <c:scaling>
          <c:orientation val="minMax"/>
        </c:scaling>
        <c:axPos val="l"/>
        <c:majorGridlines/>
        <c:numFmt formatCode="General" sourceLinked="1"/>
        <c:tickLblPos val="nextTo"/>
        <c:crossAx val="92873856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plotArea>
      <c:layout>
        <c:manualLayout>
          <c:layoutTarget val="inner"/>
          <c:xMode val="edge"/>
          <c:yMode val="edge"/>
          <c:x val="0.50349906655251808"/>
          <c:y val="1.2962030094068695E-2"/>
          <c:w val="0.41222394134856483"/>
          <c:h val="0.90338345206696968"/>
        </c:manualLayout>
      </c:layout>
      <c:barChart>
        <c:barDir val="bar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dLbls>
            <c:showVal val="1"/>
          </c:dLbls>
          <c:cat>
            <c:strRef>
              <c:f>Лист1!$A$2:$A$14</c:f>
              <c:strCache>
                <c:ptCount val="13"/>
                <c:pt idx="0">
                  <c:v>Заработная плата    </c:v>
                </c:pt>
                <c:pt idx="1">
                  <c:v>Прочие выплаты  </c:v>
                </c:pt>
                <c:pt idx="2">
                  <c:v>Начисления на выплаты по оплате труда</c:v>
                </c:pt>
                <c:pt idx="3">
                  <c:v>Услуги связи  </c:v>
                </c:pt>
                <c:pt idx="4">
                  <c:v>Транспортные услуги         </c:v>
                </c:pt>
                <c:pt idx="5">
                  <c:v>Коммунальные услуги  </c:v>
                </c:pt>
                <c:pt idx="6">
                  <c:v>Работы, услуги по содержанию  имущества    </c:v>
                </c:pt>
                <c:pt idx="7">
                  <c:v>Прочие работы, услуги    </c:v>
                </c:pt>
                <c:pt idx="8">
                  <c:v>Перечисления другим бюджетам</c:v>
                </c:pt>
                <c:pt idx="9">
                  <c:v>Пенсии, пособия, </c:v>
                </c:pt>
                <c:pt idx="10">
                  <c:v>Прочие расходы    </c:v>
                </c:pt>
                <c:pt idx="11">
                  <c:v>сновных средств     </c:v>
                </c:pt>
                <c:pt idx="12">
                  <c:v> материальных запасов   </c:v>
                </c:pt>
              </c:strCache>
            </c:strRef>
          </c:cat>
          <c:val>
            <c:numRef>
              <c:f>Лист1!$B$2:$B$14</c:f>
              <c:numCache>
                <c:formatCode>General</c:formatCode>
                <c:ptCount val="13"/>
                <c:pt idx="0">
                  <c:v>5510.2</c:v>
                </c:pt>
                <c:pt idx="2">
                  <c:v>1624.6</c:v>
                </c:pt>
                <c:pt idx="3">
                  <c:v>95.3</c:v>
                </c:pt>
                <c:pt idx="4">
                  <c:v>13.3</c:v>
                </c:pt>
                <c:pt idx="5">
                  <c:v>1413.1</c:v>
                </c:pt>
                <c:pt idx="6">
                  <c:v>627.70000000000005</c:v>
                </c:pt>
                <c:pt idx="7">
                  <c:v>727.9</c:v>
                </c:pt>
                <c:pt idx="8">
                  <c:v>20</c:v>
                </c:pt>
                <c:pt idx="9">
                  <c:v>131.5</c:v>
                </c:pt>
                <c:pt idx="10">
                  <c:v>249.5</c:v>
                </c:pt>
                <c:pt idx="11">
                  <c:v>100.3</c:v>
                </c:pt>
                <c:pt idx="12">
                  <c:v>359.4</c:v>
                </c:pt>
              </c:numCache>
            </c:numRef>
          </c:val>
        </c:ser>
        <c:axId val="137099904"/>
        <c:axId val="138293248"/>
      </c:barChart>
      <c:catAx>
        <c:axId val="137099904"/>
        <c:scaling>
          <c:orientation val="minMax"/>
        </c:scaling>
        <c:axPos val="l"/>
        <c:tickLblPos val="nextTo"/>
        <c:crossAx val="138293248"/>
        <c:crosses val="autoZero"/>
        <c:auto val="1"/>
        <c:lblAlgn val="ctr"/>
        <c:lblOffset val="100"/>
      </c:catAx>
      <c:valAx>
        <c:axId val="138293248"/>
        <c:scaling>
          <c:orientation val="minMax"/>
        </c:scaling>
        <c:delete val="1"/>
        <c:axPos val="b"/>
        <c:majorGridlines/>
        <c:numFmt formatCode="General" sourceLinked="1"/>
        <c:tickLblPos val="none"/>
        <c:crossAx val="137099904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803357F-DE56-437E-A783-8C91B8A180E7}" type="datetimeFigureOut">
              <a:rPr lang="ru-RU" smtClean="0"/>
              <a:t>24.11.2015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0946F5F-A6A9-44AB-812E-301371A40F7B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803357F-DE56-437E-A783-8C91B8A180E7}" type="datetimeFigureOut">
              <a:rPr lang="ru-RU" smtClean="0"/>
              <a:t>24.11.2015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0946F5F-A6A9-44AB-812E-301371A40F7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803357F-DE56-437E-A783-8C91B8A180E7}" type="datetimeFigureOut">
              <a:rPr lang="ru-RU" smtClean="0"/>
              <a:t>24.11.2015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0946F5F-A6A9-44AB-812E-301371A40F7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803357F-DE56-437E-A783-8C91B8A180E7}" type="datetimeFigureOut">
              <a:rPr lang="ru-RU" smtClean="0"/>
              <a:t>24.11.2015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0946F5F-A6A9-44AB-812E-301371A40F7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803357F-DE56-437E-A783-8C91B8A180E7}" type="datetimeFigureOut">
              <a:rPr lang="ru-RU" smtClean="0"/>
              <a:t>24.11.2015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0946F5F-A6A9-44AB-812E-301371A40F7B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803357F-DE56-437E-A783-8C91B8A180E7}" type="datetimeFigureOut">
              <a:rPr lang="ru-RU" smtClean="0"/>
              <a:t>24.11.2015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0946F5F-A6A9-44AB-812E-301371A40F7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803357F-DE56-437E-A783-8C91B8A180E7}" type="datetimeFigureOut">
              <a:rPr lang="ru-RU" smtClean="0"/>
              <a:t>24.11.2015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0946F5F-A6A9-44AB-812E-301371A40F7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803357F-DE56-437E-A783-8C91B8A180E7}" type="datetimeFigureOut">
              <a:rPr lang="ru-RU" smtClean="0"/>
              <a:t>24.11.2015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0946F5F-A6A9-44AB-812E-301371A40F7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803357F-DE56-437E-A783-8C91B8A180E7}" type="datetimeFigureOut">
              <a:rPr lang="ru-RU" smtClean="0"/>
              <a:t>24.11.2015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0946F5F-A6A9-44AB-812E-301371A40F7B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803357F-DE56-437E-A783-8C91B8A180E7}" type="datetimeFigureOut">
              <a:rPr lang="ru-RU" smtClean="0"/>
              <a:t>24.11.2015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0946F5F-A6A9-44AB-812E-301371A40F7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803357F-DE56-437E-A783-8C91B8A180E7}" type="datetimeFigureOut">
              <a:rPr lang="ru-RU" smtClean="0"/>
              <a:t>24.11.2015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0946F5F-A6A9-44AB-812E-301371A40F7B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2803357F-DE56-437E-A783-8C91B8A180E7}" type="datetimeFigureOut">
              <a:rPr lang="ru-RU" smtClean="0"/>
              <a:t>24.11.2015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40946F5F-A6A9-44AB-812E-301371A40F7B}" type="slidenum">
              <a:rPr lang="ru-RU" smtClean="0"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1412776"/>
            <a:ext cx="7498080" cy="3024336"/>
          </a:xfrm>
        </p:spPr>
        <p:txBody>
          <a:bodyPr>
            <a:noAutofit/>
          </a:bodyPr>
          <a:lstStyle/>
          <a:p>
            <a:r>
              <a:rPr lang="ru-RU" sz="6000" b="1" dirty="0" smtClean="0"/>
              <a:t>БЮДЖЕТ ЗЮЗИНСКОГО СЕЛЬСОВЕТА НА 2016 ГОД</a:t>
            </a:r>
            <a:endParaRPr lang="ru-RU" sz="6000" b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274320"/>
            <a:ext cx="7818072" cy="5746968"/>
          </a:xfrm>
        </p:spPr>
        <p:txBody>
          <a:bodyPr>
            <a:noAutofit/>
          </a:bodyPr>
          <a:lstStyle/>
          <a:p>
            <a:r>
              <a:rPr lang="ru-RU" sz="9600" b="1" i="1" dirty="0" smtClean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Спасибо за внимание</a:t>
            </a:r>
            <a:endParaRPr lang="ru-RU" sz="9600" b="1" i="1" dirty="0"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99592" y="332656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ru-RU" sz="6000" b="1" dirty="0" smtClean="0"/>
              <a:t>С</a:t>
            </a:r>
            <a:r>
              <a:rPr lang="ru-RU" sz="6000" b="1" dirty="0" smtClean="0"/>
              <a:t>обственные </a:t>
            </a:r>
            <a:r>
              <a:rPr lang="ru-RU" sz="6000" b="1" dirty="0" smtClean="0"/>
              <a:t>налоги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b="1" dirty="0"/>
          </a:p>
        </p:txBody>
      </p:sp>
      <p:graphicFrame>
        <p:nvGraphicFramePr>
          <p:cNvPr id="17" name="Диаграмма 16"/>
          <p:cNvGraphicFramePr/>
          <p:nvPr/>
        </p:nvGraphicFramePr>
        <p:xfrm>
          <a:off x="683568" y="2132856"/>
          <a:ext cx="8136904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БЕЗВОЗМЕЗДНЫЕ ПОСТУПЛЕНИЯ</a:t>
            </a:r>
            <a:endParaRPr lang="ru-RU" b="1" dirty="0"/>
          </a:p>
        </p:txBody>
      </p:sp>
      <p:graphicFrame>
        <p:nvGraphicFramePr>
          <p:cNvPr id="4" name="Диаграмма 3"/>
          <p:cNvGraphicFramePr/>
          <p:nvPr/>
        </p:nvGraphicFramePr>
        <p:xfrm>
          <a:off x="251520" y="404664"/>
          <a:ext cx="8892480" cy="64533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split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6600" b="1" dirty="0" smtClean="0"/>
              <a:t>Всего доходов</a:t>
            </a:r>
            <a:endParaRPr lang="ru-RU" sz="6600" b="1" dirty="0"/>
          </a:p>
        </p:txBody>
      </p:sp>
      <p:graphicFrame>
        <p:nvGraphicFramePr>
          <p:cNvPr id="3" name="Диаграмма 2"/>
          <p:cNvGraphicFramePr/>
          <p:nvPr/>
        </p:nvGraphicFramePr>
        <p:xfrm>
          <a:off x="1524000" y="1397000"/>
          <a:ext cx="7368480" cy="51283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 spd="med">
    <p:cover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6600" b="1" dirty="0" smtClean="0"/>
              <a:t>Расходы </a:t>
            </a:r>
            <a:r>
              <a:rPr lang="ru-RU" sz="6600" b="1" dirty="0" smtClean="0">
                <a:latin typeface="Times New Roman" pitchFamily="18" charset="0"/>
                <a:cs typeface="Times New Roman" pitchFamily="18" charset="0"/>
              </a:rPr>
              <a:t>бюджета</a:t>
            </a:r>
            <a:endParaRPr lang="ru-RU" sz="66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Диаграмма 3"/>
          <p:cNvGraphicFramePr/>
          <p:nvPr/>
        </p:nvGraphicFramePr>
        <p:xfrm>
          <a:off x="1187624" y="1484784"/>
          <a:ext cx="7704856" cy="51125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ОБЩЕГОСУДАРСТВЕННЫЕ ВОПРОСЫ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2016г.</a:t>
            </a:r>
            <a:endParaRPr lang="ru-RU" dirty="0"/>
          </a:p>
        </p:txBody>
      </p:sp>
      <p:graphicFrame>
        <p:nvGraphicFramePr>
          <p:cNvPr id="4" name="Диаграмма 3"/>
          <p:cNvGraphicFramePr/>
          <p:nvPr/>
        </p:nvGraphicFramePr>
        <p:xfrm>
          <a:off x="1043608" y="1397000"/>
          <a:ext cx="8100392" cy="5461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Дорожное хозяйство (дорожные фонды) </a:t>
            </a:r>
            <a:endParaRPr lang="ru-RU" b="1" dirty="0"/>
          </a:p>
        </p:txBody>
      </p:sp>
      <p:graphicFrame>
        <p:nvGraphicFramePr>
          <p:cNvPr id="3" name="Диаграмма 2"/>
          <p:cNvGraphicFramePr/>
          <p:nvPr/>
        </p:nvGraphicFramePr>
        <p:xfrm>
          <a:off x="971600" y="1397000"/>
          <a:ext cx="7920880" cy="52003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6000" b="1" dirty="0" smtClean="0"/>
              <a:t>Благоустройство</a:t>
            </a:r>
            <a:endParaRPr lang="ru-RU" sz="6000" b="1" dirty="0"/>
          </a:p>
        </p:txBody>
      </p:sp>
      <p:graphicFrame>
        <p:nvGraphicFramePr>
          <p:cNvPr id="3" name="Диаграмма 2"/>
          <p:cNvGraphicFramePr/>
          <p:nvPr/>
        </p:nvGraphicFramePr>
        <p:xfrm>
          <a:off x="1043608" y="1397000"/>
          <a:ext cx="7848872" cy="52003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6600" b="1" i="1" dirty="0" smtClean="0"/>
              <a:t>Расходы</a:t>
            </a:r>
            <a:r>
              <a:rPr lang="ru-RU" sz="6600" b="1" dirty="0" smtClean="0"/>
              <a:t> по ЭКР</a:t>
            </a:r>
            <a:endParaRPr lang="ru-RU" sz="6600" b="1" dirty="0"/>
          </a:p>
        </p:txBody>
      </p:sp>
      <p:graphicFrame>
        <p:nvGraphicFramePr>
          <p:cNvPr id="3" name="Диаграмма 2"/>
          <p:cNvGraphicFramePr/>
          <p:nvPr/>
        </p:nvGraphicFramePr>
        <p:xfrm>
          <a:off x="1259632" y="1340768"/>
          <a:ext cx="7344816" cy="53285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185</TotalTime>
  <Words>36</Words>
  <Application>Microsoft Office PowerPoint</Application>
  <PresentationFormat>Экран (4:3)</PresentationFormat>
  <Paragraphs>13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Солнцестояние</vt:lpstr>
      <vt:lpstr>БЮДЖЕТ ЗЮЗИНСКОГО СЕЛЬСОВЕТА НА 2016 ГОД</vt:lpstr>
      <vt:lpstr>Собственные налоги </vt:lpstr>
      <vt:lpstr>БЕЗВОЗМЕЗДНЫЕ ПОСТУПЛЕНИЯ</vt:lpstr>
      <vt:lpstr>Всего доходов</vt:lpstr>
      <vt:lpstr>Расходы бюджета</vt:lpstr>
      <vt:lpstr>ОБЩЕГОСУДАРСТВЕННЫЕ ВОПРОСЫ 2016г.</vt:lpstr>
      <vt:lpstr>Дорожное хозяйство (дорожные фонды) </vt:lpstr>
      <vt:lpstr>Благоустройство</vt:lpstr>
      <vt:lpstr>Расходы по ЭКР</vt:lpstr>
      <vt:lpstr>Спасибо за внимание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БЮДЖЕТ ЗЮЗИНСКОГО СЕЛЬСОВЕТА НА 2016 ГОД</dc:title>
  <dc:creator>Work</dc:creator>
  <cp:lastModifiedBy>Work</cp:lastModifiedBy>
  <cp:revision>19</cp:revision>
  <dcterms:created xsi:type="dcterms:W3CDTF">2015-11-24T15:15:12Z</dcterms:created>
  <dcterms:modified xsi:type="dcterms:W3CDTF">2015-11-24T18:20:34Z</dcterms:modified>
</cp:coreProperties>
</file>